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68" r:id="rId5"/>
    <p:sldId id="260" r:id="rId6"/>
    <p:sldId id="261" r:id="rId7"/>
    <p:sldId id="262" r:id="rId8"/>
    <p:sldId id="273" r:id="rId9"/>
    <p:sldId id="264" r:id="rId10"/>
    <p:sldId id="265" r:id="rId11"/>
    <p:sldId id="270" r:id="rId12"/>
    <p:sldId id="266" r:id="rId13"/>
    <p:sldId id="267" r:id="rId14"/>
    <p:sldId id="271" r:id="rId15"/>
    <p:sldId id="269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89EE4"/>
    <a:srgbClr val="66FFFF"/>
    <a:srgbClr val="FF0000"/>
    <a:srgbClr val="4223B3"/>
    <a:srgbClr val="FBFBFB"/>
    <a:srgbClr val="9BEBA8"/>
    <a:srgbClr val="23B32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8012" autoAdjust="0"/>
    <p:restoredTop sz="94265" autoAdjust="0"/>
  </p:normalViewPr>
  <p:slideViewPr>
    <p:cSldViewPr snapToGrid="0">
      <p:cViewPr varScale="1">
        <p:scale>
          <a:sx n="65" d="100"/>
          <a:sy n="65" d="100"/>
        </p:scale>
        <p:origin x="-732" y="-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B1FA5F-F620-4569-95B4-37FD07206B83}" type="datetimeFigureOut">
              <a:rPr lang="en-US" smtClean="0"/>
              <a:pPr/>
              <a:t>3/30/2019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BC0305-B65D-4D4D-B581-C31917F2C4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45637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C0305-B65D-4D4D-B581-C31917F2C48F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059418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C0305-B65D-4D4D-B581-C31917F2C48F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628129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C0305-B65D-4D4D-B581-C31917F2C48F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E1273-DC1B-4A24-914E-E7937B97CDA1}" type="datetimeFigureOut">
              <a:rPr lang="en-US" smtClean="0"/>
              <a:pPr/>
              <a:t>3/30/2019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731B6-B226-4077-8612-91E8F26A30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94022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E1273-DC1B-4A24-914E-E7937B97CDA1}" type="datetimeFigureOut">
              <a:rPr lang="en-US" smtClean="0"/>
              <a:pPr/>
              <a:t>3/30/2019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731B6-B226-4077-8612-91E8F26A30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88049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E1273-DC1B-4A24-914E-E7937B97CDA1}" type="datetimeFigureOut">
              <a:rPr lang="en-US" smtClean="0"/>
              <a:pPr/>
              <a:t>3/30/2019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731B6-B226-4077-8612-91E8F26A30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83117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E1273-DC1B-4A24-914E-E7937B97CDA1}" type="datetimeFigureOut">
              <a:rPr lang="en-US" smtClean="0"/>
              <a:pPr/>
              <a:t>3/30/2019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731B6-B226-4077-8612-91E8F26A30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35987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E1273-DC1B-4A24-914E-E7937B97CDA1}" type="datetimeFigureOut">
              <a:rPr lang="en-US" smtClean="0"/>
              <a:pPr/>
              <a:t>3/30/2019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731B6-B226-4077-8612-91E8F26A30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42374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E1273-DC1B-4A24-914E-E7937B97CDA1}" type="datetimeFigureOut">
              <a:rPr lang="en-US" smtClean="0"/>
              <a:pPr/>
              <a:t>3/30/2019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731B6-B226-4077-8612-91E8F26A30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676865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E1273-DC1B-4A24-914E-E7937B97CDA1}" type="datetimeFigureOut">
              <a:rPr lang="en-US" smtClean="0"/>
              <a:pPr/>
              <a:t>3/30/2019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731B6-B226-4077-8612-91E8F26A30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217852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E1273-DC1B-4A24-914E-E7937B97CDA1}" type="datetimeFigureOut">
              <a:rPr lang="en-US" smtClean="0"/>
              <a:pPr/>
              <a:t>3/30/2019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731B6-B226-4077-8612-91E8F26A30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41478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E1273-DC1B-4A24-914E-E7937B97CDA1}" type="datetimeFigureOut">
              <a:rPr lang="en-US" smtClean="0"/>
              <a:pPr/>
              <a:t>3/30/2019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731B6-B226-4077-8612-91E8F26A30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46223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E1273-DC1B-4A24-914E-E7937B97CDA1}" type="datetimeFigureOut">
              <a:rPr lang="en-US" smtClean="0"/>
              <a:pPr/>
              <a:t>3/30/2019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731B6-B226-4077-8612-91E8F26A30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59072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E1273-DC1B-4A24-914E-E7937B97CDA1}" type="datetimeFigureOut">
              <a:rPr lang="en-US" smtClean="0"/>
              <a:pPr/>
              <a:t>3/30/2019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731B6-B226-4077-8612-91E8F26A30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02821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3E1273-DC1B-4A24-914E-E7937B97CDA1}" type="datetimeFigureOut">
              <a:rPr lang="en-US" smtClean="0"/>
              <a:pPr/>
              <a:t>3/30/2019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6731B6-B226-4077-8612-91E8F26A30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46906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jpeg"/><Relationship Id="rId3" Type="http://schemas.openxmlformats.org/officeDocument/2006/relationships/image" Target="../media/image25.jpeg"/><Relationship Id="rId7" Type="http://schemas.openxmlformats.org/officeDocument/2006/relationships/image" Target="../media/image29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8.jpeg"/><Relationship Id="rId5" Type="http://schemas.openxmlformats.org/officeDocument/2006/relationships/image" Target="../media/image27.jpeg"/><Relationship Id="rId4" Type="http://schemas.openxmlformats.org/officeDocument/2006/relationships/image" Target="../media/image26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3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image" Target="../media/image13.jpeg"/><Relationship Id="rId7" Type="http://schemas.openxmlformats.org/officeDocument/2006/relationships/image" Target="../media/image17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Relationship Id="rId9" Type="http://schemas.openxmlformats.org/officeDocument/2006/relationships/image" Target="../media/image1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5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92071" y="245660"/>
            <a:ext cx="8710623" cy="6243455"/>
          </a:xfrm>
          <a:prstGeom prst="ellipse">
            <a:avLst/>
          </a:prstGeom>
          <a:ln w="190500" cap="rnd">
            <a:solidFill>
              <a:srgbClr val="00B0F0"/>
            </a:solidFill>
            <a:prstDash val="solid"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3" name="TextBox 2"/>
          <p:cNvSpPr txBox="1"/>
          <p:nvPr/>
        </p:nvSpPr>
        <p:spPr>
          <a:xfrm>
            <a:off x="2823410" y="2823409"/>
            <a:ext cx="709061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66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স্বাগতম</a:t>
            </a:r>
            <a:endParaRPr lang="en-US" sz="28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51751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21895" y="449179"/>
            <a:ext cx="7180159" cy="92333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জোড়ায় কাজ</a:t>
            </a:r>
            <a:r>
              <a:rPr lang="en-US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r>
              <a:rPr lang="bn-BD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৩ মিনিট</a:t>
            </a:r>
            <a:endParaRPr lang="en-US" sz="5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429028" y="1812758"/>
            <a:ext cx="9662614" cy="4233199"/>
          </a:xfrm>
          <a:prstGeom prst="roundRect">
            <a:avLst>
              <a:gd name="adj" fmla="val 50000"/>
            </a:avLst>
          </a:prstGeom>
          <a:blipFill>
            <a:blip r:embed="rId3"/>
            <a:tile tx="0" ty="0" sx="100000" sy="100000" flip="none" algn="tl"/>
          </a:blip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6000" b="1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খাদ্য কত প্রকার ও ক</a:t>
            </a:r>
            <a:r>
              <a:rPr lang="en-US" sz="6000" b="1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ী</a:t>
            </a:r>
            <a:r>
              <a:rPr lang="bn-BD" sz="6000" b="1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ক</a:t>
            </a:r>
            <a:r>
              <a:rPr lang="en-US" sz="6000" b="1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ী</a:t>
            </a:r>
            <a:r>
              <a:rPr lang="bn-BD" sz="6000" b="1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</a:p>
          <a:p>
            <a:r>
              <a:rPr lang="bn-BD" sz="5400" b="1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উত্তরঃ খাদ্য তিন প্রকার। যথা-</a:t>
            </a:r>
          </a:p>
          <a:p>
            <a:r>
              <a:rPr lang="bn-BD" sz="5400" b="1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5400" b="1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BD" sz="5400" b="1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শর্করা ২</a:t>
            </a:r>
            <a:r>
              <a:rPr lang="en-US" sz="5400" b="1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BD" sz="5400" b="1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আমিষ ৩</a:t>
            </a:r>
            <a:r>
              <a:rPr lang="en-US" sz="5400" b="1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BD" sz="5400" b="1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স্নেহ</a:t>
            </a:r>
            <a:endParaRPr lang="en-US" sz="5400" b="1" dirty="0">
              <a:ln w="0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709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12661" y="3767510"/>
            <a:ext cx="2609850" cy="214312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49665" y="655000"/>
            <a:ext cx="2209800" cy="208597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298904" y="761502"/>
            <a:ext cx="3028950" cy="208597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731022" y="768100"/>
            <a:ext cx="2190750" cy="208597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9" name="Flowchart: Alternate Process 18"/>
          <p:cNvSpPr/>
          <p:nvPr/>
        </p:nvSpPr>
        <p:spPr>
          <a:xfrm>
            <a:off x="8824231" y="2965122"/>
            <a:ext cx="1959429" cy="621575"/>
          </a:xfrm>
          <a:prstGeom prst="flowChartAlternateProcess">
            <a:avLst/>
          </a:prstGeom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ঘি</a:t>
            </a:r>
            <a:endParaRPr lang="en-US" sz="3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0" name="Flowchart: Alternate Process 19"/>
          <p:cNvSpPr/>
          <p:nvPr/>
        </p:nvSpPr>
        <p:spPr>
          <a:xfrm>
            <a:off x="5199703" y="3073355"/>
            <a:ext cx="1651350" cy="533556"/>
          </a:xfrm>
          <a:prstGeom prst="flowChartAlternateProcess">
            <a:avLst/>
          </a:prstGeom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মাছ</a:t>
            </a:r>
            <a:endParaRPr lang="en-US" sz="3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1" name="Flowchart: Alternate Process 20"/>
          <p:cNvSpPr/>
          <p:nvPr/>
        </p:nvSpPr>
        <p:spPr>
          <a:xfrm>
            <a:off x="5142411" y="6071234"/>
            <a:ext cx="1959429" cy="621575"/>
          </a:xfrm>
          <a:prstGeom prst="flowChartAlternateProcess">
            <a:avLst/>
          </a:prstGeom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গাজর</a:t>
            </a:r>
            <a:endParaRPr lang="en-US" sz="3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2" name="Flowchart: Alternate Process 21"/>
          <p:cNvSpPr/>
          <p:nvPr/>
        </p:nvSpPr>
        <p:spPr>
          <a:xfrm>
            <a:off x="8556578" y="6050552"/>
            <a:ext cx="1959429" cy="621575"/>
          </a:xfrm>
          <a:prstGeom prst="flowChartAlternateProcess">
            <a:avLst/>
          </a:prstGeom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চিনা বাদাম</a:t>
            </a:r>
            <a:endParaRPr lang="en-US" sz="3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3" name="Flowchart: Alternate Process 22"/>
          <p:cNvSpPr/>
          <p:nvPr/>
        </p:nvSpPr>
        <p:spPr>
          <a:xfrm>
            <a:off x="1074419" y="5986601"/>
            <a:ext cx="1959429" cy="621575"/>
          </a:xfrm>
          <a:prstGeom prst="flowChartAlternateProcess">
            <a:avLst/>
          </a:prstGeom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ফল</a:t>
            </a:r>
            <a:endParaRPr lang="en-US" sz="3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16685" y="3867722"/>
            <a:ext cx="2466975" cy="2041746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1" name="Rounded Rectangle 30"/>
          <p:cNvSpPr/>
          <p:nvPr/>
        </p:nvSpPr>
        <p:spPr>
          <a:xfrm>
            <a:off x="1149665" y="2941730"/>
            <a:ext cx="1668781" cy="57921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b="1" dirty="0" smtClean="0">
                <a:solidFill>
                  <a:schemeClr val="tx1"/>
                </a:solidFill>
              </a:rPr>
              <a:t>চিনি</a:t>
            </a:r>
            <a:endParaRPr lang="en-US" sz="4000" b="1" dirty="0">
              <a:solidFill>
                <a:schemeClr val="tx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05617" y="3606911"/>
            <a:ext cx="2390775" cy="2188582"/>
          </a:xfrm>
          <a:prstGeom prst="rect">
            <a:avLst/>
          </a:prstGeom>
          <a:ln w="5715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3" name="Oval 2"/>
          <p:cNvSpPr/>
          <p:nvPr/>
        </p:nvSpPr>
        <p:spPr>
          <a:xfrm>
            <a:off x="12775842" y="2021984"/>
            <a:ext cx="77274" cy="843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32992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0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0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  <p:bldP spid="22" grpId="0" animBg="1"/>
      <p:bldP spid="23" grpId="0" animBg="1"/>
      <p:bldP spid="3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47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Arrow 1"/>
          <p:cNvSpPr/>
          <p:nvPr/>
        </p:nvSpPr>
        <p:spPr>
          <a:xfrm>
            <a:off x="638573" y="261462"/>
            <a:ext cx="6253546" cy="1748590"/>
          </a:xfrm>
          <a:prstGeom prst="rightArrow">
            <a:avLst/>
          </a:prstGeom>
          <a:blipFill>
            <a:blip r:embed="rId3"/>
            <a:tile tx="0" ty="0" sx="100000" sy="100000" flip="none" algn="tl"/>
          </a:blipFill>
          <a:ln w="285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দলীয় কাজ    </a:t>
            </a:r>
            <a:r>
              <a:rPr lang="bn-BD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সময়ঃ ১০ মিঃ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76981" y="2221283"/>
            <a:ext cx="11049279" cy="5551116"/>
          </a:xfrm>
          <a:prstGeom prst="roundRect">
            <a:avLst/>
          </a:prstGeom>
          <a:blipFill>
            <a:blip r:embed="rId4"/>
            <a:tile tx="0" ty="0" sx="100000" sy="100000" flip="none" algn="tl"/>
          </a:blipFill>
          <a:ln w="57150">
            <a:solidFill>
              <a:srgbClr val="23B3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উত্তরঃ খাদ্যে </a:t>
            </a:r>
            <a:endParaRPr lang="en-US" sz="44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</a:t>
            </a:r>
            <a:r>
              <a:rPr lang="bn-BD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প্রোটিন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</a:p>
          <a:p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</a:t>
            </a:r>
            <a:r>
              <a:rPr lang="bn-BD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শর্করা</a:t>
            </a:r>
            <a:endParaRPr lang="en-US" sz="44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</a:t>
            </a:r>
            <a:r>
              <a:rPr lang="bn-BD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খনিজ লবণ</a:t>
            </a:r>
            <a:endParaRPr lang="en-US" sz="44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</a:t>
            </a:r>
            <a:r>
              <a:rPr lang="bn-BD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ভিটাম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bn-BD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ইত্যাদি</a:t>
            </a:r>
            <a:r>
              <a:rPr lang="bn-BD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r>
              <a:rPr lang="bn-BD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অর্থাৎ দেহে প্রয়োজনীয় পুষ্টির </a:t>
            </a:r>
            <a:r>
              <a:rPr lang="bn-BD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330054" y="2363218"/>
            <a:ext cx="606102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পুষ্টিহীনতা </a:t>
            </a:r>
            <a:r>
              <a:rPr lang="bn-BD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বলতে </a:t>
            </a:r>
            <a:r>
              <a:rPr lang="bn-BD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ী </a:t>
            </a:r>
            <a:r>
              <a:rPr lang="bn-BD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বুঝ</a:t>
            </a:r>
            <a:r>
              <a:rPr lang="bn-BD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bn-BD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741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91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lowchart: Alternate Process 5"/>
          <p:cNvSpPr/>
          <p:nvPr/>
        </p:nvSpPr>
        <p:spPr>
          <a:xfrm>
            <a:off x="2366209" y="146343"/>
            <a:ext cx="6040812" cy="1411705"/>
          </a:xfrm>
          <a:prstGeom prst="flowChartAlternateProcess">
            <a:avLst/>
          </a:prstGeom>
          <a:solidFill>
            <a:srgbClr val="66FFFF"/>
          </a:solidFill>
          <a:ln w="57150">
            <a:solidFill>
              <a:srgbClr val="4223B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মূল্যায়ণ   </a:t>
            </a:r>
            <a:endParaRPr lang="en-US" sz="6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165681" y="1756608"/>
            <a:ext cx="9224211" cy="4989096"/>
          </a:xfrm>
          <a:prstGeom prst="roundRect">
            <a:avLst/>
          </a:prstGeom>
          <a:blipFill>
            <a:blip r:embed="rId4"/>
            <a:tile tx="0" ty="0" sx="100000" sy="100000" flip="none" algn="tl"/>
          </a:blipFill>
          <a:ln w="57150">
            <a:solidFill>
              <a:srgbClr val="4223B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 ভাত খ) মাছ গ) দুধ ঘ) ঘি</a:t>
            </a:r>
            <a:endParaRPr lang="en-US" sz="3600" b="1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কোনটি</a:t>
            </a:r>
            <a:r>
              <a:rPr lang="en-US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সঠিক</a:t>
            </a:r>
            <a:r>
              <a:rPr lang="en-US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  <a:endParaRPr lang="bn-BD" sz="3600" b="1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২, </a:t>
            </a:r>
            <a:r>
              <a:rPr lang="en-US" sz="36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i</a:t>
            </a:r>
            <a:r>
              <a:rPr lang="bn-BD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r>
              <a:rPr lang="en-US" sz="36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শর্করা</a:t>
            </a:r>
            <a:r>
              <a:rPr lang="en-US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পরিপাক হয়ে শক্তিতে পরিণত হয়।</a:t>
            </a:r>
          </a:p>
          <a:p>
            <a:r>
              <a:rPr lang="en-US" sz="36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i</a:t>
            </a:r>
            <a:r>
              <a:rPr lang="en-US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r>
              <a:rPr lang="en-US" sz="36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শর্করা</a:t>
            </a:r>
            <a:r>
              <a:rPr lang="en-US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রোগ প্রতিরোধ ক্ষমতা ও তাপ বৃদ্ধি করে ।</a:t>
            </a:r>
          </a:p>
          <a:p>
            <a:r>
              <a:rPr lang="en-US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ii) </a:t>
            </a:r>
            <a:r>
              <a:rPr lang="bn-BD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দেহের ক্ষয়পুরণ হয় না ।</a:t>
            </a:r>
          </a:p>
          <a:p>
            <a:r>
              <a:rPr lang="bn-BD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নিচে কোনটি সঠিক ?</a:t>
            </a:r>
          </a:p>
          <a:p>
            <a:r>
              <a:rPr lang="bn-BD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ক) </a:t>
            </a:r>
            <a:r>
              <a:rPr lang="en-US" sz="36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i</a:t>
            </a:r>
            <a:r>
              <a:rPr lang="bn-BD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খ) </a:t>
            </a:r>
            <a:r>
              <a:rPr lang="en-US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ii</a:t>
            </a:r>
            <a:r>
              <a:rPr lang="bn-BD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গ)</a:t>
            </a:r>
            <a:r>
              <a:rPr lang="en-US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i</a:t>
            </a:r>
            <a:r>
              <a:rPr lang="en-US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bn-BD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en-US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ii</a:t>
            </a:r>
            <a:r>
              <a:rPr lang="bn-BD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ঘ)</a:t>
            </a:r>
            <a:r>
              <a:rPr lang="en-US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ii</a:t>
            </a:r>
            <a:r>
              <a:rPr lang="bn-BD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   </a:t>
            </a:r>
            <a:r>
              <a:rPr lang="en-US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iii</a:t>
            </a:r>
            <a:endParaRPr lang="en-US" sz="36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-1299412" y="1964542"/>
            <a:ext cx="1001027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171950" lvl="8" indent="-514350">
              <a:buFont typeface="+mj-lt"/>
              <a:buAutoNum type="arabicPeriod"/>
            </a:pPr>
            <a:r>
              <a:rPr lang="bn-BD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)নিচের কোনটি শর্করা </a:t>
            </a:r>
            <a:r>
              <a:rPr lang="bn-BD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জাতীয় </a:t>
            </a:r>
            <a:r>
              <a:rPr lang="bn-BD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খাদ্য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r>
              <a:rPr lang="bn-BD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2366209" y="2356787"/>
            <a:ext cx="609600" cy="642272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090359" y="5675159"/>
            <a:ext cx="609600" cy="642272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lowchart: Alternate Process 9"/>
          <p:cNvSpPr/>
          <p:nvPr/>
        </p:nvSpPr>
        <p:spPr>
          <a:xfrm>
            <a:off x="2366209" y="107706"/>
            <a:ext cx="6040812" cy="1411705"/>
          </a:xfrm>
          <a:prstGeom prst="flowChartAlternateProcess">
            <a:avLst/>
          </a:prstGeom>
          <a:solidFill>
            <a:srgbClr val="66FFFF"/>
          </a:solidFill>
          <a:ln w="57150">
            <a:solidFill>
              <a:srgbClr val="4223B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মূল্যায়ন</a:t>
            </a:r>
            <a:endParaRPr lang="en-US" sz="6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85791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0" dur="2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2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2" grpId="0" animBg="1"/>
      <p:bldP spid="8" grpId="0" animBg="1"/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65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 Single Corner Rectangle 1"/>
          <p:cNvSpPr/>
          <p:nvPr/>
        </p:nvSpPr>
        <p:spPr>
          <a:xfrm>
            <a:off x="693174" y="666750"/>
            <a:ext cx="9136626" cy="5391150"/>
          </a:xfrm>
          <a:prstGeom prst="round1Rect">
            <a:avLst/>
          </a:prstGeom>
          <a:solidFill>
            <a:srgbClr val="E89EE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5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‘শরীর সুস্থ রাখতে পুষ্টিকর খাদ্যের বিকল্প নেই’ উক্তিটি বিশ্লেষণ কর।</a:t>
            </a:r>
            <a:endParaRPr lang="en-US" sz="166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93175" y="560438"/>
            <a:ext cx="7885215" cy="1862048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lvl="0"/>
            <a:r>
              <a:rPr lang="en-US" sz="8800" b="1" dirty="0" smtClean="0">
                <a:solidFill>
                  <a:srgbClr val="70AD47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BD" sz="8800" b="1" dirty="0" smtClean="0">
                <a:solidFill>
                  <a:srgbClr val="70AD47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বাড়ীর</a:t>
            </a:r>
            <a:r>
              <a:rPr lang="bn-BD" sz="11500" b="1" dirty="0" smtClean="0">
                <a:solidFill>
                  <a:srgbClr val="70AD47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8800" b="1" dirty="0" smtClean="0">
                <a:solidFill>
                  <a:srgbClr val="70AD47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6600" b="1" dirty="0" smtClean="0">
              <a:solidFill>
                <a:srgbClr val="70AD47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08489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7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Magnetic Disk 3"/>
          <p:cNvSpPr/>
          <p:nvPr/>
        </p:nvSpPr>
        <p:spPr>
          <a:xfrm>
            <a:off x="908255" y="342900"/>
            <a:ext cx="10578895" cy="6153150"/>
          </a:xfrm>
          <a:prstGeom prst="flowChartMagneticDisk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6600" dirty="0" smtClean="0">
                <a:ln w="0"/>
                <a:solidFill>
                  <a:srgbClr val="002060"/>
                </a:soli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16600" dirty="0">
              <a:ln w="0"/>
              <a:solidFill>
                <a:srgbClr val="002060"/>
              </a:solidFill>
              <a:effectLst>
                <a:reflection blurRad="6350" stA="53000" endA="300" endPos="35500" dir="5400000" sy="-90000" algn="bl" rotWithShape="0"/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41889" y="2382794"/>
            <a:ext cx="2923117" cy="2675903"/>
          </a:xfrm>
          <a:prstGeom prst="rect">
            <a:avLst/>
          </a:prstGeom>
          <a:ln w="5715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672051" y="2617566"/>
            <a:ext cx="2698956" cy="2607734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xmlns="" val="983901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rgbClr val="0070C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unched Tape 1"/>
          <p:cNvSpPr/>
          <p:nvPr/>
        </p:nvSpPr>
        <p:spPr>
          <a:xfrm>
            <a:off x="1882192" y="272716"/>
            <a:ext cx="7493820" cy="2454442"/>
          </a:xfrm>
          <a:prstGeom prst="flowChartPunchedTape">
            <a:avLst/>
          </a:prstGeom>
          <a:blipFill>
            <a:blip r:embed="rId2"/>
            <a:tile tx="0" ty="0" sx="100000" sy="100000" flip="none" algn="tl"/>
          </a:blipFill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শিক্ষক পরিচিতি</a:t>
            </a:r>
            <a:endParaRPr lang="en-US" sz="6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882192" y="3231646"/>
            <a:ext cx="5309937" cy="3384884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মো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</a:t>
            </a:r>
            <a:r>
              <a:rPr lang="bn-BD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আব্দুল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আলিম</a:t>
            </a:r>
            <a:endParaRPr lang="bn-BD" sz="320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bn-BD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সহকারী শিক্ষক (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গণিত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)</a:t>
            </a:r>
            <a:endParaRPr lang="bn-BD" sz="320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বেগমপুর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মাধ্যমিক</a:t>
            </a:r>
            <a:r>
              <a:rPr lang="bn-BD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বিদ্যালয়</a:t>
            </a:r>
          </a:p>
          <a:p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কেশবপুর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যশোর</a:t>
            </a:r>
            <a:endParaRPr lang="bn-BD" sz="320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bn-BD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আই ডি নং 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৪০০৯১</a:t>
            </a:r>
            <a:endParaRPr lang="bn-BD" sz="320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bn-BD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মোবাইলঃ ০১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৭২৪৪৩১৬৩৭</a:t>
            </a:r>
            <a:endParaRPr lang="en-US" sz="3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76214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5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1416676" y="208547"/>
            <a:ext cx="8500056" cy="2197769"/>
          </a:xfrm>
          <a:prstGeom prst="horizontalScroll">
            <a:avLst/>
          </a:prstGeom>
          <a:blipFill>
            <a:blip r:embed="rId3"/>
            <a:tile tx="0" ty="0" sx="100000" sy="100000" flip="none" algn="tl"/>
          </a:blipFill>
          <a:ln w="76200">
            <a:solidFill>
              <a:srgbClr val="00B050"/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পাঠ</a:t>
            </a:r>
            <a:r>
              <a:rPr lang="bn-BD" sz="66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 </a:t>
            </a:r>
            <a:r>
              <a:rPr lang="bn-BD" sz="72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পরিচিতি</a:t>
            </a:r>
            <a:endParaRPr lang="en-US" sz="66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115978" y="2500634"/>
            <a:ext cx="7682537" cy="4058652"/>
          </a:xfrm>
          <a:prstGeom prst="roundRect">
            <a:avLst/>
          </a:prstGeom>
          <a:solidFill>
            <a:srgbClr val="9BEBA8"/>
          </a:solidFill>
          <a:ln w="57150">
            <a:solidFill>
              <a:schemeClr val="tx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bn-BD" sz="40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শ্রেণি</a:t>
            </a:r>
            <a:r>
              <a:rPr lang="en-US" sz="40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:</a:t>
            </a:r>
            <a:r>
              <a:rPr lang="bn-BD" sz="40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ষষ্ঠ </a:t>
            </a:r>
          </a:p>
          <a:p>
            <a:pPr algn="just"/>
            <a:r>
              <a:rPr lang="bn-BD" sz="40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বিষয় </a:t>
            </a:r>
            <a:r>
              <a:rPr lang="en-US" sz="40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: </a:t>
            </a:r>
            <a:r>
              <a:rPr lang="bn-BD" sz="40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বিজ্ঞান</a:t>
            </a:r>
          </a:p>
          <a:p>
            <a:pPr algn="just"/>
            <a:r>
              <a:rPr lang="bn-BD" sz="40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অধ্যায়</a:t>
            </a:r>
            <a:r>
              <a:rPr lang="en-US" sz="40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:</a:t>
            </a:r>
            <a:r>
              <a:rPr lang="bn-BD" sz="40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ত্রয়োদশ </a:t>
            </a:r>
          </a:p>
          <a:p>
            <a:pPr algn="just"/>
            <a:r>
              <a:rPr lang="bn-BD" sz="40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আজকের পাঠ</a:t>
            </a:r>
            <a:r>
              <a:rPr lang="en-US" sz="40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:</a:t>
            </a:r>
            <a:r>
              <a:rPr lang="bn-BD" sz="40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খাদ্য ও পুষ্টি         </a:t>
            </a:r>
          </a:p>
          <a:p>
            <a:pPr algn="just"/>
            <a:r>
              <a:rPr lang="bn-BD" sz="40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সময়</a:t>
            </a:r>
            <a:r>
              <a:rPr lang="en-US" sz="40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:</a:t>
            </a:r>
            <a:r>
              <a:rPr lang="bn-BD" sz="40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৫০ মিনিট</a:t>
            </a:r>
          </a:p>
          <a:p>
            <a:pPr algn="just"/>
            <a:r>
              <a:rPr lang="bn-BD" sz="40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তারিখ</a:t>
            </a:r>
            <a:r>
              <a:rPr lang="en-US" sz="40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: 27/</a:t>
            </a:r>
            <a:r>
              <a:rPr lang="bn-BD" sz="40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০</a:t>
            </a:r>
            <a:r>
              <a:rPr lang="en-US" sz="40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3/</a:t>
            </a:r>
            <a:r>
              <a:rPr lang="bn-BD" sz="40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২০</a:t>
            </a:r>
            <a:r>
              <a:rPr lang="en-US" sz="40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১৯ </a:t>
            </a:r>
            <a:r>
              <a:rPr lang="en-US" sz="4000" b="1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ইং</a:t>
            </a:r>
            <a:endParaRPr lang="bn-BD" sz="4000" b="1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75905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3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2369" y="815925"/>
            <a:ext cx="3740830" cy="4327615"/>
          </a:xfrm>
          <a:prstGeom prst="rect">
            <a:avLst/>
          </a:prstGeom>
          <a:solidFill>
            <a:srgbClr val="00B050"/>
          </a:solidFill>
          <a:ln w="76200">
            <a:solidFill>
              <a:schemeClr val="tx1"/>
            </a:solidFill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86420" y="815925"/>
            <a:ext cx="3433689" cy="4327615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  <p:sp>
        <p:nvSpPr>
          <p:cNvPr id="4" name="Oval 3"/>
          <p:cNvSpPr/>
          <p:nvPr/>
        </p:nvSpPr>
        <p:spPr>
          <a:xfrm>
            <a:off x="1166033" y="5578680"/>
            <a:ext cx="2771336" cy="492370"/>
          </a:xfrm>
          <a:prstGeom prst="ellipse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বিভিন্ন খাবার </a:t>
            </a:r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Oval 6"/>
          <p:cNvSpPr/>
          <p:nvPr/>
        </p:nvSpPr>
        <p:spPr>
          <a:xfrm>
            <a:off x="5073632" y="5578681"/>
            <a:ext cx="2936282" cy="492369"/>
          </a:xfrm>
          <a:prstGeom prst="ellipse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বিভিন্ন সবজি </a:t>
            </a:r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Oval 8"/>
          <p:cNvSpPr/>
          <p:nvPr/>
        </p:nvSpPr>
        <p:spPr>
          <a:xfrm>
            <a:off x="8954086" y="5578681"/>
            <a:ext cx="2025748" cy="492370"/>
          </a:xfrm>
          <a:prstGeom prst="ellipse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মাংস</a:t>
            </a:r>
            <a:r>
              <a:rPr lang="bn-BD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73330" y="815924"/>
            <a:ext cx="3585081" cy="4327615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xmlns="" val="682437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65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987188" y="996287"/>
            <a:ext cx="9609221" cy="4154906"/>
          </a:xfrm>
          <a:prstGeom prst="horizontalScroll">
            <a:avLst/>
          </a:prstGeom>
          <a:blipFill>
            <a:blip r:embed="rId3">
              <a:extLst>
                <a:ext uri="{BEBA8EAE-BF5A-486C-A8C5-ECC9F3942E4B}">
                  <a14:imgProps xmlns:a14="http://schemas.microsoft.com/office/drawing/2010/main" xmlns="">
                    <a14:imgLayer r:embed="rId4">
                      <a14:imgEffect>
                        <a14:artisticCutout/>
                      </a14:imgEffect>
                      <a14:imgEffect>
                        <a14:saturation sat="20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800" dirty="0" smtClean="0">
                <a:solidFill>
                  <a:schemeClr val="tx1"/>
                </a:solidFill>
              </a:rPr>
              <a:t>আজকের পাঠ</a:t>
            </a:r>
          </a:p>
          <a:p>
            <a:pPr algn="ctr"/>
            <a:r>
              <a:rPr lang="bn-BD" sz="80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খাদ্য ও পুষ্টি</a:t>
            </a:r>
            <a:endParaRPr lang="en-US" sz="80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37988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3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Arrow 1"/>
          <p:cNvSpPr/>
          <p:nvPr/>
        </p:nvSpPr>
        <p:spPr>
          <a:xfrm>
            <a:off x="433136" y="160422"/>
            <a:ext cx="5101389" cy="2454442"/>
          </a:xfrm>
          <a:prstGeom prst="rightArrow">
            <a:avLst/>
          </a:prstGeom>
          <a:solidFill>
            <a:srgbClr val="9BEBA8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b="1" dirty="0" smtClean="0">
                <a:ln w="0"/>
                <a:solidFill>
                  <a:schemeClr val="tx1"/>
                </a:solidFill>
              </a:rPr>
              <a:t>শিখনফল</a:t>
            </a:r>
            <a:endParaRPr lang="en-US" sz="5400" b="1" dirty="0">
              <a:ln w="0"/>
              <a:solidFill>
                <a:schemeClr val="tx1"/>
              </a:solidFill>
            </a:endParaRPr>
          </a:p>
        </p:txBody>
      </p:sp>
      <p:sp>
        <p:nvSpPr>
          <p:cNvPr id="3" name="Oval Callout 2"/>
          <p:cNvSpPr/>
          <p:nvPr/>
        </p:nvSpPr>
        <p:spPr>
          <a:xfrm>
            <a:off x="6539433" y="368970"/>
            <a:ext cx="4812631" cy="2037346"/>
          </a:xfrm>
          <a:prstGeom prst="wedgeEllipseCallou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  <a:ln w="76200">
            <a:solidFill>
              <a:srgbClr val="4223B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এই পাঠ শেষে শিক্ষার্থীরা</a:t>
            </a:r>
            <a:endParaRPr lang="en-US" sz="4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514902" y="2792285"/>
            <a:ext cx="8966580" cy="3801979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742950" indent="-742950">
              <a:buFont typeface="+mj-lt"/>
              <a:buAutoNum type="arabicPeriod"/>
            </a:pPr>
            <a:r>
              <a:rPr lang="bn-BD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খাদ্য ক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ী - </a:t>
            </a:r>
            <a:r>
              <a:rPr lang="bn-BD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তা বলতে পারবে।</a:t>
            </a:r>
          </a:p>
          <a:p>
            <a:pPr marL="742950" indent="-742950">
              <a:buFont typeface="+mj-lt"/>
              <a:buAutoNum type="arabicPeriod"/>
            </a:pPr>
            <a:r>
              <a:rPr lang="bn-BD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খাদ্যের প্রকারভেদ লিখতে পারবে ।</a:t>
            </a:r>
          </a:p>
          <a:p>
            <a:pPr marL="742950" indent="-742950">
              <a:buFont typeface="+mj-lt"/>
              <a:buAutoNum type="arabicPeriod"/>
            </a:pPr>
            <a:r>
              <a:rPr lang="bn-BD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খাদ্য ও পুষ্টির প্রয়োজনীয়তা ব্যাখ্যা করতে পারবে।</a:t>
            </a:r>
            <a:endParaRPr lang="en-US" sz="3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26097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  <a:alpha val="6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lowchart: Connector 19"/>
          <p:cNvSpPr/>
          <p:nvPr/>
        </p:nvSpPr>
        <p:spPr>
          <a:xfrm>
            <a:off x="1784555" y="5977466"/>
            <a:ext cx="3261577" cy="603833"/>
          </a:xfrm>
          <a:prstGeom prst="flowChartConnector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6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দই </a:t>
            </a:r>
            <a:endParaRPr lang="en-US" sz="6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37870" y="3369733"/>
            <a:ext cx="3679197" cy="2241421"/>
          </a:xfrm>
          <a:prstGeom prst="rect">
            <a:avLst/>
          </a:prstGeom>
          <a:ln w="76200">
            <a:solidFill>
              <a:srgbClr val="C00000"/>
            </a:solidFill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31140" y="386303"/>
            <a:ext cx="3785927" cy="214424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677383" y="277256"/>
            <a:ext cx="4261550" cy="225329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14337" y="3369733"/>
            <a:ext cx="4224596" cy="2607734"/>
          </a:xfrm>
          <a:prstGeom prst="rect">
            <a:avLst/>
          </a:prstGeom>
        </p:spPr>
      </p:pic>
      <p:sp>
        <p:nvSpPr>
          <p:cNvPr id="11" name="Oval 10"/>
          <p:cNvSpPr/>
          <p:nvPr/>
        </p:nvSpPr>
        <p:spPr>
          <a:xfrm>
            <a:off x="1784555" y="2713703"/>
            <a:ext cx="2448232" cy="398207"/>
          </a:xfrm>
          <a:prstGeom prst="ellipse">
            <a:avLst/>
          </a:prstGeom>
          <a:blipFill>
            <a:blip r:embed="rId7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খাবার</a:t>
            </a:r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7428264" y="2661050"/>
            <a:ext cx="2591776" cy="398207"/>
          </a:xfrm>
          <a:prstGeom prst="ellipse">
            <a:avLst/>
          </a:prstGeom>
          <a:blipFill>
            <a:blip r:embed="rId8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চিংড়ি</a:t>
            </a:r>
            <a:endParaRPr lang="en-US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5" name="Oval 24"/>
          <p:cNvSpPr/>
          <p:nvPr/>
        </p:nvSpPr>
        <p:spPr>
          <a:xfrm>
            <a:off x="7340327" y="6154991"/>
            <a:ext cx="2798253" cy="412954"/>
          </a:xfrm>
          <a:prstGeom prst="ellipse">
            <a:avLst/>
          </a:prstGeom>
          <a:blipFill>
            <a:blip r:embed="rId9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কলা</a:t>
            </a:r>
            <a:endParaRPr lang="en-US" sz="4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18127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46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997711" y="0"/>
            <a:ext cx="6207924" cy="1315453"/>
          </a:xfrm>
          <a:prstGeom prst="roundRect">
            <a:avLst/>
          </a:prstGeom>
          <a:blipFill>
            <a:blip r:embed="rId4"/>
            <a:tile tx="0" ty="0" sx="100000" sy="100000" flip="none" algn="tl"/>
          </a:blip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5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একক কা</a:t>
            </a:r>
            <a:r>
              <a:rPr lang="en-US" sz="5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জ: </a:t>
            </a:r>
            <a:r>
              <a:rPr lang="bn-BD" sz="5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তিন মিনিট </a:t>
            </a:r>
            <a:endParaRPr lang="en-US" sz="5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265470" y="3243521"/>
            <a:ext cx="11695471" cy="3614479"/>
          </a:xfrm>
          <a:prstGeom prst="roundRect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দ্রব</a:t>
            </a:r>
            <a:r>
              <a:rPr lang="en-US" sz="4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্য</a:t>
            </a:r>
            <a:r>
              <a:rPr lang="bn-BD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ক্ষয়পূরণ</a:t>
            </a:r>
            <a:r>
              <a:rPr lang="en-US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  <a:p>
            <a:r>
              <a:rPr lang="bn-BD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বৃদ্ধি</a:t>
            </a:r>
            <a:r>
              <a:rPr lang="en-US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সাধন</a:t>
            </a:r>
            <a:r>
              <a:rPr lang="en-US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bn-BD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তাপ উৎপাদন,</a:t>
            </a:r>
            <a:r>
              <a:rPr lang="en-US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bn-BD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রোগ প্রতিরোধ ক্ষমতা বৃদ্ধি</a:t>
            </a:r>
            <a:endParaRPr lang="en-US" sz="4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082413" y="1781468"/>
            <a:ext cx="6799006" cy="1358537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6000" b="1" dirty="0" smtClean="0">
                <a:solidFill>
                  <a:schemeClr val="tx1"/>
                </a:solidFill>
              </a:rPr>
              <a:t>খাদ্য বলতে ক</a:t>
            </a:r>
            <a:r>
              <a:rPr lang="en-US" sz="6000" b="1" dirty="0" smtClean="0">
                <a:solidFill>
                  <a:schemeClr val="tx1"/>
                </a:solidFill>
              </a:rPr>
              <a:t>ী</a:t>
            </a:r>
            <a:r>
              <a:rPr lang="bn-BD" sz="6000" b="1" dirty="0" smtClean="0">
                <a:solidFill>
                  <a:schemeClr val="tx1"/>
                </a:solidFill>
              </a:rPr>
              <a:t> বুঝ?</a:t>
            </a:r>
            <a:endParaRPr lang="en-US" sz="6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75304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  <a:alpha val="4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017652" y="663489"/>
            <a:ext cx="3307081" cy="2115384"/>
          </a:xfrm>
          <a:prstGeom prst="rect">
            <a:avLst/>
          </a:prstGeom>
          <a:ln w="57150">
            <a:solidFill>
              <a:srgbClr val="00B050"/>
            </a:solidFill>
          </a:ln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98320" y="3803810"/>
            <a:ext cx="3307080" cy="2115382"/>
          </a:xfrm>
          <a:prstGeom prst="rect">
            <a:avLst/>
          </a:prstGeom>
          <a:ln w="76200">
            <a:solidFill>
              <a:srgbClr val="66FFFF"/>
            </a:solidFill>
          </a:ln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017653" y="3803809"/>
            <a:ext cx="3307080" cy="2115383"/>
          </a:xfrm>
          <a:prstGeom prst="rect">
            <a:avLst/>
          </a:prstGeom>
          <a:ln w="76200">
            <a:solidFill>
              <a:srgbClr val="0070C0"/>
            </a:solidFill>
          </a:ln>
        </p:spPr>
      </p:pic>
      <p:sp>
        <p:nvSpPr>
          <p:cNvPr id="2" name="Oval 1"/>
          <p:cNvSpPr/>
          <p:nvPr/>
        </p:nvSpPr>
        <p:spPr>
          <a:xfrm>
            <a:off x="2093908" y="2956971"/>
            <a:ext cx="2715904" cy="668740"/>
          </a:xfrm>
          <a:prstGeom prst="ellipse">
            <a:avLst/>
          </a:prstGeom>
          <a:gradFill>
            <a:gsLst>
              <a:gs pos="0">
                <a:srgbClr val="66FFFF">
                  <a:tint val="66000"/>
                  <a:satMod val="160000"/>
                </a:srgbClr>
              </a:gs>
              <a:gs pos="41000">
                <a:srgbClr val="66FFFF">
                  <a:tint val="44500"/>
                  <a:satMod val="160000"/>
                </a:srgbClr>
              </a:gs>
              <a:gs pos="100000">
                <a:srgbClr val="66FFFF">
                  <a:tint val="23500"/>
                  <a:satMod val="160000"/>
                </a:srgbClr>
              </a:gs>
            </a:gsLst>
            <a:path path="circle">
              <a:fillToRect t="100000" r="100000"/>
            </a:path>
          </a:gradFill>
          <a:ln w="28575">
            <a:solidFill>
              <a:srgbClr val="4223B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chemeClr val="tx1"/>
                </a:solidFill>
              </a:rPr>
              <a:t>মাছ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7313240" y="2956971"/>
            <a:ext cx="2715904" cy="668740"/>
          </a:xfrm>
          <a:prstGeom prst="ellipse">
            <a:avLst/>
          </a:prstGeom>
          <a:gradFill>
            <a:gsLst>
              <a:gs pos="0">
                <a:srgbClr val="66FFFF">
                  <a:tint val="66000"/>
                  <a:satMod val="160000"/>
                </a:srgbClr>
              </a:gs>
              <a:gs pos="41000">
                <a:srgbClr val="66FFFF">
                  <a:tint val="44500"/>
                  <a:satMod val="160000"/>
                </a:srgbClr>
              </a:gs>
              <a:gs pos="100000">
                <a:srgbClr val="66FFFF">
                  <a:tint val="23500"/>
                  <a:satMod val="160000"/>
                </a:srgbClr>
              </a:gs>
            </a:gsLst>
            <a:path path="circle">
              <a:fillToRect t="100000" r="100000"/>
            </a:path>
          </a:gradFill>
          <a:ln w="28575">
            <a:solidFill>
              <a:srgbClr val="4223B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chemeClr val="tx1"/>
                </a:solidFill>
              </a:rPr>
              <a:t>চাউল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2093908" y="6097291"/>
            <a:ext cx="2715904" cy="668740"/>
          </a:xfrm>
          <a:prstGeom prst="ellipse">
            <a:avLst/>
          </a:prstGeom>
          <a:gradFill>
            <a:gsLst>
              <a:gs pos="0">
                <a:srgbClr val="66FFFF">
                  <a:tint val="66000"/>
                  <a:satMod val="160000"/>
                </a:srgbClr>
              </a:gs>
              <a:gs pos="41000">
                <a:srgbClr val="66FFFF">
                  <a:tint val="44500"/>
                  <a:satMod val="160000"/>
                </a:srgbClr>
              </a:gs>
              <a:gs pos="100000">
                <a:srgbClr val="66FFFF">
                  <a:tint val="23500"/>
                  <a:satMod val="160000"/>
                </a:srgbClr>
              </a:gs>
            </a:gsLst>
            <a:path path="circle">
              <a:fillToRect t="100000" r="100000"/>
            </a:path>
          </a:gradFill>
          <a:ln w="28575">
            <a:solidFill>
              <a:srgbClr val="4223B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chemeClr val="tx1"/>
                </a:solidFill>
              </a:rPr>
              <a:t>তেল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7313240" y="6097290"/>
            <a:ext cx="2715904" cy="668740"/>
          </a:xfrm>
          <a:prstGeom prst="ellipse">
            <a:avLst/>
          </a:prstGeom>
          <a:gradFill>
            <a:gsLst>
              <a:gs pos="0">
                <a:srgbClr val="66FFFF">
                  <a:tint val="66000"/>
                  <a:satMod val="160000"/>
                </a:srgbClr>
              </a:gs>
              <a:gs pos="41000">
                <a:srgbClr val="66FFFF">
                  <a:tint val="44500"/>
                  <a:satMod val="160000"/>
                </a:srgbClr>
              </a:gs>
              <a:gs pos="100000">
                <a:srgbClr val="66FFFF">
                  <a:tint val="23500"/>
                  <a:satMod val="160000"/>
                </a:srgbClr>
              </a:gs>
            </a:gsLst>
            <a:path path="circle">
              <a:fillToRect t="100000" r="100000"/>
            </a:path>
          </a:gradFill>
          <a:ln w="28575">
            <a:solidFill>
              <a:srgbClr val="4223B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chemeClr val="tx1"/>
                </a:solidFill>
              </a:rPr>
              <a:t>আলু</a:t>
            </a:r>
            <a:endParaRPr lang="en-US" sz="3600" dirty="0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8048"/>
          <a:stretch/>
        </p:blipFill>
        <p:spPr>
          <a:xfrm>
            <a:off x="1798320" y="663489"/>
            <a:ext cx="3307080" cy="2115382"/>
          </a:xfrm>
          <a:prstGeom prst="rect">
            <a:avLst/>
          </a:prstGeom>
          <a:ln w="76200">
            <a:solidFill>
              <a:srgbClr val="92D050"/>
            </a:solidFill>
          </a:ln>
        </p:spPr>
      </p:pic>
    </p:spTree>
    <p:extLst>
      <p:ext uri="{BB962C8B-B14F-4D97-AF65-F5344CB8AC3E}">
        <p14:creationId xmlns:p14="http://schemas.microsoft.com/office/powerpoint/2010/main" xmlns="" val="4252962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8" grpId="0" animBg="1"/>
      <p:bldP spid="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3">
      <a:majorFont>
        <a:latin typeface="Calibri Light"/>
        <a:ea typeface=""/>
        <a:cs typeface=""/>
      </a:majorFont>
      <a:minorFont>
        <a:latin typeface="NikoshBAN"/>
        <a:ea typeface=""/>
        <a:cs typeface="NikoshB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2530</TotalTime>
  <Words>284</Words>
  <Application>Microsoft Office PowerPoint</Application>
  <PresentationFormat>Custom</PresentationFormat>
  <Paragraphs>77</Paragraphs>
  <Slides>15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</dc:creator>
  <cp:lastModifiedBy>pc</cp:lastModifiedBy>
  <cp:revision>326</cp:revision>
  <dcterms:created xsi:type="dcterms:W3CDTF">2014-01-16T16:33:03Z</dcterms:created>
  <dcterms:modified xsi:type="dcterms:W3CDTF">2019-03-30T16:19:48Z</dcterms:modified>
</cp:coreProperties>
</file>